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6"/>
  </p:notesMasterIdLst>
  <p:handoutMasterIdLst>
    <p:handoutMasterId r:id="rId27"/>
  </p:handoutMasterIdLst>
  <p:sldIdLst>
    <p:sldId id="586" r:id="rId2"/>
    <p:sldId id="601" r:id="rId3"/>
    <p:sldId id="602" r:id="rId4"/>
    <p:sldId id="25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600" r:id="rId13"/>
    <p:sldId id="574" r:id="rId14"/>
    <p:sldId id="573" r:id="rId15"/>
    <p:sldId id="578" r:id="rId16"/>
    <p:sldId id="575" r:id="rId17"/>
    <p:sldId id="597" r:id="rId18"/>
    <p:sldId id="595" r:id="rId19"/>
    <p:sldId id="596" r:id="rId20"/>
    <p:sldId id="605" r:id="rId21"/>
    <p:sldId id="598" r:id="rId22"/>
    <p:sldId id="599" r:id="rId23"/>
    <p:sldId id="603" r:id="rId24"/>
    <p:sldId id="60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Özel" initials="Ö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52361E"/>
    <a:srgbClr val="A86E3E"/>
    <a:srgbClr val="D3A577"/>
    <a:srgbClr val="83C937"/>
    <a:srgbClr val="FFE9D9"/>
    <a:srgbClr val="FFCC99"/>
    <a:srgbClr val="006BB4"/>
    <a:srgbClr val="53B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91577" autoAdjust="0"/>
  </p:normalViewPr>
  <p:slideViewPr>
    <p:cSldViewPr snapToGrid="0">
      <p:cViewPr>
        <p:scale>
          <a:sx n="80" d="100"/>
          <a:sy n="80" d="100"/>
        </p:scale>
        <p:origin x="-1062" y="4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psikolojikdanisman.sm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513D-7F16-4B05-8E33-97F4B99D2579}" type="datetimeFigureOut">
              <a:rPr lang="tr-TR" smtClean="0"/>
              <a:pPr/>
              <a:t>14.9.2020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0BD-9EFB-473C-B142-F3BBDBAA0F3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smtClean="0"/>
              <a:t>psikolojikdanisman.sm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d-ID" smtClean="0"/>
              <a:t>psikolojikdanisman.sm</a:t>
            </a:r>
            <a:endParaRPr lang="id-ID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d-ID" smtClean="0"/>
              <a:t>psikolojikdanisman.sm</a:t>
            </a:r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d-ID" smtClean="0"/>
              <a:t>psikolojikdanisman.sm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4414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6743-80D7-485D-B723-1EB97FB76193}" type="datetime1">
              <a:rPr lang="id-ID" smtClean="0"/>
              <a:pPr/>
              <a:t>14/09/2020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FEA-FB4A-41E3-B641-01CF03253B64}" type="datetime1">
              <a:rPr lang="id-ID" smtClean="0"/>
              <a:pPr/>
              <a:t>14/09/2020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E6E7-C65F-4E2F-A60E-F8C0F6CDD9FF}" type="datetime1">
              <a:rPr lang="id-ID" smtClean="0"/>
              <a:pPr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https://okulrehberliketkinlikleri.blogspot.com/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9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Yuvarlatılmış Dikdörtgen"/>
          <p:cNvSpPr/>
          <p:nvPr/>
        </p:nvSpPr>
        <p:spPr>
          <a:xfrm>
            <a:off x="368134" y="225632"/>
            <a:ext cx="8205850" cy="2152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566305" y="2631329"/>
            <a:ext cx="8105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chemeClr val="accent1"/>
                </a:solidFill>
                <a:latin typeface="+mj-lt"/>
              </a:rPr>
              <a:t>BAŞARININ ANAHTARI NEDİR?</a:t>
            </a:r>
            <a:endParaRPr lang="id-ID" sz="6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" name="Group 24"/>
          <p:cNvGrpSpPr/>
          <p:nvPr/>
        </p:nvGrpSpPr>
        <p:grpSpPr>
          <a:xfrm rot="2700000">
            <a:off x="6038573" y="4266304"/>
            <a:ext cx="215926" cy="376286"/>
            <a:chOff x="4732338" y="4783138"/>
            <a:chExt cx="703263" cy="1225550"/>
          </a:xfrm>
          <a:solidFill>
            <a:schemeClr val="bg1"/>
          </a:solidFill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6687218" y="3529014"/>
            <a:ext cx="312768" cy="356395"/>
            <a:chOff x="4616451" y="1741488"/>
            <a:chExt cx="2959100" cy="3371850"/>
          </a:xfrm>
          <a:solidFill>
            <a:schemeClr val="bg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2" name="31 Metin kutusu"/>
          <p:cNvSpPr txBox="1"/>
          <p:nvPr/>
        </p:nvSpPr>
        <p:spPr>
          <a:xfrm>
            <a:off x="2013610" y="496785"/>
            <a:ext cx="48958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VERİMLİ DERS ÇALIŞMA</a:t>
            </a:r>
            <a:endParaRPr lang="tr-TR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Özel\Desktop\huncalife-basari-anaht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444" y="3463084"/>
            <a:ext cx="3764478" cy="2818653"/>
          </a:xfrm>
          <a:prstGeom prst="rect">
            <a:avLst/>
          </a:prstGeom>
          <a:noFill/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3223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Plan Nasıl Yapılmalı?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3756" y="1781299"/>
            <a:ext cx="845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tr-TR" b="1" i="1" dirty="0" smtClean="0"/>
              <a:t>Plan hazırlamak kişiden kişiye değişir.Kendinize ait verimli planı bulmak için uygulayarak deneyin</a:t>
            </a:r>
            <a:endParaRPr lang="tr-TR" b="1" i="1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32507" y="2869540"/>
          <a:ext cx="86214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372"/>
                <a:gridCol w="2155372"/>
                <a:gridCol w="2155372"/>
                <a:gridCol w="2155372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Sabah (09.00-12.00)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Öğle (12.00-18.00)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Akşam(18.00-22.00)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Pazartesi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Çarşamba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Perşembe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Cumartesi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Pazar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Plan Nasıl Yapılmalı?</a:t>
            </a:r>
            <a:endParaRPr lang="tr-TR" dirty="0"/>
          </a:p>
        </p:txBody>
      </p:sp>
      <p:pic>
        <p:nvPicPr>
          <p:cNvPr id="6146" name="Picture 2" descr="C:\Users\Özel\Desktop\LGS-Ders-Çalışma-Program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34" y="1353688"/>
            <a:ext cx="8147031" cy="5504312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1377538" y="1140032"/>
            <a:ext cx="6056415" cy="4880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2173185" y="1472540"/>
            <a:ext cx="4975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*Ders çalışma planını uygula</a:t>
            </a:r>
          </a:p>
          <a:p>
            <a:endParaRPr lang="tr-TR" sz="3200" dirty="0" smtClean="0"/>
          </a:p>
          <a:p>
            <a:r>
              <a:rPr lang="tr-TR" sz="3200" dirty="0" smtClean="0"/>
              <a:t>*Odanı topla</a:t>
            </a:r>
          </a:p>
          <a:p>
            <a:endParaRPr lang="tr-TR" sz="3200" dirty="0" smtClean="0"/>
          </a:p>
          <a:p>
            <a:r>
              <a:rPr lang="tr-TR" sz="3200" dirty="0" smtClean="0"/>
              <a:t>*Kitap oku</a:t>
            </a:r>
          </a:p>
          <a:p>
            <a:endParaRPr lang="tr-TR" sz="3200" dirty="0" smtClean="0"/>
          </a:p>
          <a:p>
            <a:r>
              <a:rPr lang="tr-TR" sz="3200" dirty="0" smtClean="0"/>
              <a:t>*Kardeşinle vakit geçir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757548" y="261257"/>
            <a:ext cx="553390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Günlük Genel Plan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40"/>
          <p:cNvGrpSpPr/>
          <p:nvPr/>
        </p:nvGrpSpPr>
        <p:grpSpPr>
          <a:xfrm>
            <a:off x="307096" y="2700710"/>
            <a:ext cx="2120007" cy="521019"/>
            <a:chOff x="409461" y="2457947"/>
            <a:chExt cx="2826676" cy="694692"/>
          </a:xfrm>
        </p:grpSpPr>
        <p:sp>
          <p:nvSpPr>
            <p:cNvPr id="4" name="Rectangle 25"/>
            <p:cNvSpPr>
              <a:spLocks noChangeArrowheads="1"/>
            </p:cNvSpPr>
            <p:nvPr/>
          </p:nvSpPr>
          <p:spPr bwMode="auto">
            <a:xfrm>
              <a:off x="409461" y="2599681"/>
              <a:ext cx="2555187" cy="415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2888791" y="2457947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5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5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6" name="Group 41"/>
          <p:cNvGrpSpPr/>
          <p:nvPr/>
        </p:nvGrpSpPr>
        <p:grpSpPr>
          <a:xfrm>
            <a:off x="307096" y="3226221"/>
            <a:ext cx="2120007" cy="521019"/>
            <a:chOff x="409461" y="3158628"/>
            <a:chExt cx="2826676" cy="694692"/>
          </a:xfrm>
        </p:grpSpPr>
        <p:sp>
          <p:nvSpPr>
            <p:cNvPr id="3" name="Rectangle 24"/>
            <p:cNvSpPr>
              <a:spLocks noChangeArrowheads="1"/>
            </p:cNvSpPr>
            <p:nvPr/>
          </p:nvSpPr>
          <p:spPr bwMode="auto">
            <a:xfrm>
              <a:off x="409461" y="3300361"/>
              <a:ext cx="2555187" cy="415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2888791" y="3158628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3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3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0" name="Group 42"/>
          <p:cNvGrpSpPr/>
          <p:nvPr/>
        </p:nvGrpSpPr>
        <p:grpSpPr>
          <a:xfrm>
            <a:off x="307096" y="3750235"/>
            <a:ext cx="2120007" cy="518024"/>
            <a:chOff x="409461" y="3857312"/>
            <a:chExt cx="2826676" cy="690699"/>
          </a:xfrm>
        </p:grpSpPr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409461" y="3999045"/>
              <a:ext cx="2555187" cy="417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888791" y="3857312"/>
              <a:ext cx="347346" cy="690699"/>
            </a:xfrm>
            <a:custGeom>
              <a:avLst/>
              <a:gdLst>
                <a:gd name="T0" fmla="*/ 0 w 174"/>
                <a:gd name="T1" fmla="*/ 0 h 346"/>
                <a:gd name="T2" fmla="*/ 174 w 174"/>
                <a:gd name="T3" fmla="*/ 173 h 346"/>
                <a:gd name="T4" fmla="*/ 0 w 174"/>
                <a:gd name="T5" fmla="*/ 346 h 346"/>
                <a:gd name="T6" fmla="*/ 0 w 174"/>
                <a:gd name="T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6">
                  <a:moveTo>
                    <a:pt x="0" y="0"/>
                  </a:moveTo>
                  <a:lnTo>
                    <a:pt x="174" y="173"/>
                  </a:lnTo>
                  <a:lnTo>
                    <a:pt x="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307096" y="4272749"/>
            <a:ext cx="2120007" cy="521019"/>
            <a:chOff x="409461" y="4553999"/>
            <a:chExt cx="2826676" cy="694692"/>
          </a:xfrm>
        </p:grpSpPr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409461" y="4719688"/>
              <a:ext cx="2555187" cy="3972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2888791" y="4553999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5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5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2" name="Group 62"/>
          <p:cNvGrpSpPr/>
          <p:nvPr/>
        </p:nvGrpSpPr>
        <p:grpSpPr>
          <a:xfrm>
            <a:off x="307096" y="4788895"/>
            <a:ext cx="2120007" cy="518024"/>
            <a:chOff x="409461" y="5242192"/>
            <a:chExt cx="2826676" cy="690699"/>
          </a:xfrm>
        </p:grpSpPr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409461" y="5383925"/>
              <a:ext cx="2555187" cy="417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2888791" y="5242192"/>
              <a:ext cx="347346" cy="690699"/>
            </a:xfrm>
            <a:custGeom>
              <a:avLst/>
              <a:gdLst>
                <a:gd name="T0" fmla="*/ 0 w 174"/>
                <a:gd name="T1" fmla="*/ 0 h 346"/>
                <a:gd name="T2" fmla="*/ 174 w 174"/>
                <a:gd name="T3" fmla="*/ 173 h 346"/>
                <a:gd name="T4" fmla="*/ 0 w 174"/>
                <a:gd name="T5" fmla="*/ 346 h 346"/>
                <a:gd name="T6" fmla="*/ 0 w 174"/>
                <a:gd name="T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6">
                  <a:moveTo>
                    <a:pt x="0" y="0"/>
                  </a:moveTo>
                  <a:lnTo>
                    <a:pt x="174" y="173"/>
                  </a:lnTo>
                  <a:lnTo>
                    <a:pt x="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Freeform 27"/>
          <p:cNvSpPr>
            <a:spLocks/>
          </p:cNvSpPr>
          <p:nvPr/>
        </p:nvSpPr>
        <p:spPr bwMode="auto">
          <a:xfrm>
            <a:off x="-434009" y="1729041"/>
            <a:ext cx="1224693" cy="1417830"/>
          </a:xfrm>
          <a:custGeom>
            <a:avLst/>
            <a:gdLst>
              <a:gd name="T0" fmla="*/ 118 w 818"/>
              <a:gd name="T1" fmla="*/ 0 h 947"/>
              <a:gd name="T2" fmla="*/ 0 w 818"/>
              <a:gd name="T3" fmla="*/ 125 h 947"/>
              <a:gd name="T4" fmla="*/ 818 w 818"/>
              <a:gd name="T5" fmla="*/ 947 h 947"/>
              <a:gd name="T6" fmla="*/ 818 w 818"/>
              <a:gd name="T7" fmla="*/ 699 h 947"/>
              <a:gd name="T8" fmla="*/ 118 w 818"/>
              <a:gd name="T9" fmla="*/ 0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947">
                <a:moveTo>
                  <a:pt x="118" y="0"/>
                </a:moveTo>
                <a:lnTo>
                  <a:pt x="0" y="125"/>
                </a:lnTo>
                <a:lnTo>
                  <a:pt x="818" y="947"/>
                </a:lnTo>
                <a:lnTo>
                  <a:pt x="818" y="699"/>
                </a:lnTo>
                <a:lnTo>
                  <a:pt x="1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-278301" y="1377203"/>
            <a:ext cx="1068986" cy="1248648"/>
          </a:xfrm>
          <a:custGeom>
            <a:avLst/>
            <a:gdLst>
              <a:gd name="T0" fmla="*/ 133 w 714"/>
              <a:gd name="T1" fmla="*/ 0 h 834"/>
              <a:gd name="T2" fmla="*/ 0 w 714"/>
              <a:gd name="T3" fmla="*/ 114 h 834"/>
              <a:gd name="T4" fmla="*/ 714 w 714"/>
              <a:gd name="T5" fmla="*/ 834 h 834"/>
              <a:gd name="T6" fmla="*/ 714 w 714"/>
              <a:gd name="T7" fmla="*/ 583 h 834"/>
              <a:gd name="T8" fmla="*/ 133 w 714"/>
              <a:gd name="T9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834">
                <a:moveTo>
                  <a:pt x="133" y="0"/>
                </a:moveTo>
                <a:lnTo>
                  <a:pt x="0" y="114"/>
                </a:lnTo>
                <a:lnTo>
                  <a:pt x="714" y="834"/>
                </a:lnTo>
                <a:lnTo>
                  <a:pt x="714" y="583"/>
                </a:lnTo>
                <a:lnTo>
                  <a:pt x="1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307096" y="2250061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2 h 580"/>
              <a:gd name="T4" fmla="*/ 0 w 323"/>
              <a:gd name="T5" fmla="*/ 580 h 580"/>
              <a:gd name="T6" fmla="*/ 323 w 323"/>
              <a:gd name="T7" fmla="*/ 249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2"/>
                </a:lnTo>
                <a:lnTo>
                  <a:pt x="0" y="580"/>
                </a:lnTo>
                <a:lnTo>
                  <a:pt x="323" y="249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-654094" y="2029974"/>
            <a:ext cx="1444779" cy="1642407"/>
          </a:xfrm>
          <a:custGeom>
            <a:avLst/>
            <a:gdLst>
              <a:gd name="T0" fmla="*/ 121 w 965"/>
              <a:gd name="T1" fmla="*/ 0 h 1097"/>
              <a:gd name="T2" fmla="*/ 0 w 965"/>
              <a:gd name="T3" fmla="*/ 130 h 1097"/>
              <a:gd name="T4" fmla="*/ 965 w 965"/>
              <a:gd name="T5" fmla="*/ 1097 h 1097"/>
              <a:gd name="T6" fmla="*/ 965 w 965"/>
              <a:gd name="T7" fmla="*/ 848 h 1097"/>
              <a:gd name="T8" fmla="*/ 121 w 965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1097">
                <a:moveTo>
                  <a:pt x="121" y="0"/>
                </a:moveTo>
                <a:lnTo>
                  <a:pt x="0" y="130"/>
                </a:lnTo>
                <a:lnTo>
                  <a:pt x="965" y="1097"/>
                </a:lnTo>
                <a:lnTo>
                  <a:pt x="965" y="848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>
            <a:off x="307096" y="2775570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1 h 580"/>
              <a:gd name="T4" fmla="*/ 0 w 323"/>
              <a:gd name="T5" fmla="*/ 580 h 580"/>
              <a:gd name="T6" fmla="*/ 323 w 323"/>
              <a:gd name="T7" fmla="*/ 248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1"/>
                </a:lnTo>
                <a:lnTo>
                  <a:pt x="0" y="580"/>
                </a:lnTo>
                <a:lnTo>
                  <a:pt x="323" y="248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>
            <a:off x="-718473" y="2547999"/>
            <a:ext cx="1509158" cy="1649893"/>
          </a:xfrm>
          <a:custGeom>
            <a:avLst/>
            <a:gdLst>
              <a:gd name="T0" fmla="*/ 154 w 1008"/>
              <a:gd name="T1" fmla="*/ 0 h 1102"/>
              <a:gd name="T2" fmla="*/ 0 w 1008"/>
              <a:gd name="T3" fmla="*/ 90 h 1102"/>
              <a:gd name="T4" fmla="*/ 1008 w 1008"/>
              <a:gd name="T5" fmla="*/ 1102 h 1102"/>
              <a:gd name="T6" fmla="*/ 1008 w 1008"/>
              <a:gd name="T7" fmla="*/ 851 h 1102"/>
              <a:gd name="T8" fmla="*/ 154 w 1008"/>
              <a:gd name="T9" fmla="*/ 0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102">
                <a:moveTo>
                  <a:pt x="154" y="0"/>
                </a:moveTo>
                <a:lnTo>
                  <a:pt x="0" y="90"/>
                </a:lnTo>
                <a:lnTo>
                  <a:pt x="1008" y="1102"/>
                </a:lnTo>
                <a:lnTo>
                  <a:pt x="1008" y="851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>
            <a:off x="307096" y="3296589"/>
            <a:ext cx="483590" cy="872857"/>
          </a:xfrm>
          <a:custGeom>
            <a:avLst/>
            <a:gdLst>
              <a:gd name="T0" fmla="*/ 323 w 323"/>
              <a:gd name="T1" fmla="*/ 0 h 583"/>
              <a:gd name="T2" fmla="*/ 0 w 323"/>
              <a:gd name="T3" fmla="*/ 332 h 583"/>
              <a:gd name="T4" fmla="*/ 0 w 323"/>
              <a:gd name="T5" fmla="*/ 583 h 583"/>
              <a:gd name="T6" fmla="*/ 323 w 323"/>
              <a:gd name="T7" fmla="*/ 251 h 583"/>
              <a:gd name="T8" fmla="*/ 323 w 323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3">
                <a:moveTo>
                  <a:pt x="323" y="0"/>
                </a:moveTo>
                <a:lnTo>
                  <a:pt x="0" y="332"/>
                </a:lnTo>
                <a:lnTo>
                  <a:pt x="0" y="583"/>
                </a:lnTo>
                <a:lnTo>
                  <a:pt x="323" y="251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-651438" y="3068634"/>
            <a:ext cx="1444779" cy="1642407"/>
          </a:xfrm>
          <a:custGeom>
            <a:avLst/>
            <a:gdLst>
              <a:gd name="T0" fmla="*/ 121 w 965"/>
              <a:gd name="T1" fmla="*/ 0 h 1097"/>
              <a:gd name="T2" fmla="*/ 0 w 965"/>
              <a:gd name="T3" fmla="*/ 130 h 1097"/>
              <a:gd name="T4" fmla="*/ 965 w 965"/>
              <a:gd name="T5" fmla="*/ 1097 h 1097"/>
              <a:gd name="T6" fmla="*/ 965 w 965"/>
              <a:gd name="T7" fmla="*/ 848 h 1097"/>
              <a:gd name="T8" fmla="*/ 121 w 965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1097">
                <a:moveTo>
                  <a:pt x="121" y="0"/>
                </a:moveTo>
                <a:lnTo>
                  <a:pt x="0" y="130"/>
                </a:lnTo>
                <a:lnTo>
                  <a:pt x="965" y="1097"/>
                </a:lnTo>
                <a:lnTo>
                  <a:pt x="965" y="848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" name="Freeform 39"/>
          <p:cNvSpPr>
            <a:spLocks/>
          </p:cNvSpPr>
          <p:nvPr/>
        </p:nvSpPr>
        <p:spPr bwMode="auto">
          <a:xfrm>
            <a:off x="307096" y="3822100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1 h 580"/>
              <a:gd name="T4" fmla="*/ 0 w 323"/>
              <a:gd name="T5" fmla="*/ 580 h 580"/>
              <a:gd name="T6" fmla="*/ 323 w 323"/>
              <a:gd name="T7" fmla="*/ 248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1"/>
                </a:lnTo>
                <a:lnTo>
                  <a:pt x="0" y="580"/>
                </a:lnTo>
                <a:lnTo>
                  <a:pt x="323" y="248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309751" y="4335249"/>
            <a:ext cx="483590" cy="872857"/>
          </a:xfrm>
          <a:custGeom>
            <a:avLst/>
            <a:gdLst>
              <a:gd name="T0" fmla="*/ 323 w 323"/>
              <a:gd name="T1" fmla="*/ 0 h 583"/>
              <a:gd name="T2" fmla="*/ 0 w 323"/>
              <a:gd name="T3" fmla="*/ 332 h 583"/>
              <a:gd name="T4" fmla="*/ 0 w 323"/>
              <a:gd name="T5" fmla="*/ 583 h 583"/>
              <a:gd name="T6" fmla="*/ 323 w 323"/>
              <a:gd name="T7" fmla="*/ 251 h 583"/>
              <a:gd name="T8" fmla="*/ 323 w 323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3">
                <a:moveTo>
                  <a:pt x="323" y="0"/>
                </a:moveTo>
                <a:lnTo>
                  <a:pt x="0" y="332"/>
                </a:lnTo>
                <a:lnTo>
                  <a:pt x="0" y="583"/>
                </a:lnTo>
                <a:lnTo>
                  <a:pt x="323" y="251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Rectangle 22"/>
          <p:cNvSpPr/>
          <p:nvPr/>
        </p:nvSpPr>
        <p:spPr>
          <a:xfrm>
            <a:off x="2990583" y="2543606"/>
            <a:ext cx="59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Zamanı daha verimli kullanırsınız ve konuları yetiştirememe riskiniz azalır. 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90582" y="3168308"/>
            <a:ext cx="599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Sadece sevdiğiniz değil, dengeli bir şekilde tüm derslere çalışırsınız.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90582" y="3811864"/>
            <a:ext cx="586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Sadece canınız istediğinde değil, her gün çalışırsınız..</a:t>
            </a:r>
            <a:endParaRPr lang="tr-T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90583" y="4952091"/>
            <a:ext cx="588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7030A0"/>
                </a:solidFill>
              </a:rPr>
              <a:t>Çalışmayı ertelemezsiniz.</a:t>
            </a:r>
            <a:endParaRPr lang="en-US" b="1" dirty="0">
              <a:solidFill>
                <a:srgbClr val="7030A0"/>
              </a:solidFill>
              <a:latin typeface="Signika Negative" pitchFamily="2" charset="0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 rot="2700000">
            <a:off x="2598943" y="2747979"/>
            <a:ext cx="187130" cy="34463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3" name="Group 27"/>
          <p:cNvGrpSpPr/>
          <p:nvPr/>
        </p:nvGrpSpPr>
        <p:grpSpPr>
          <a:xfrm>
            <a:off x="2549289" y="3871782"/>
            <a:ext cx="286439" cy="272579"/>
            <a:chOff x="6719888" y="887413"/>
            <a:chExt cx="492125" cy="468312"/>
          </a:xfrm>
          <a:solidFill>
            <a:schemeClr val="accent3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2547232" y="3314605"/>
            <a:ext cx="290552" cy="292334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5" name="Group 35"/>
          <p:cNvGrpSpPr/>
          <p:nvPr/>
        </p:nvGrpSpPr>
        <p:grpSpPr>
          <a:xfrm rot="2700000">
            <a:off x="2597160" y="4970105"/>
            <a:ext cx="190699" cy="332324"/>
            <a:chOff x="4732338" y="4783138"/>
            <a:chExt cx="703263" cy="1225550"/>
          </a:xfrm>
          <a:solidFill>
            <a:schemeClr val="accent5"/>
          </a:solidFill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Rectangle 43"/>
          <p:cNvSpPr/>
          <p:nvPr/>
        </p:nvSpPr>
        <p:spPr>
          <a:xfrm rot="18860756">
            <a:off x="374885" y="2551268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45" name="Rectangle 44"/>
          <p:cNvSpPr/>
          <p:nvPr/>
        </p:nvSpPr>
        <p:spPr>
          <a:xfrm rot="18860756">
            <a:off x="401484" y="3049759"/>
            <a:ext cx="3403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46" name="Rectangle 45"/>
          <p:cNvSpPr/>
          <p:nvPr/>
        </p:nvSpPr>
        <p:spPr>
          <a:xfrm rot="18860756">
            <a:off x="365248" y="3623849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47" name="Rectangle 46"/>
          <p:cNvSpPr/>
          <p:nvPr/>
        </p:nvSpPr>
        <p:spPr>
          <a:xfrm rot="18860756">
            <a:off x="381624" y="4098052"/>
            <a:ext cx="4082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36990" y="2834383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Zaman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6991" y="3354275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Denge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6991" y="3893086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Süreklilik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36990" y="4419004"/>
            <a:ext cx="971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Kararsızlık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 rot="18860756">
            <a:off x="328907" y="4667610"/>
            <a:ext cx="3860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36990" y="4917655"/>
            <a:ext cx="862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Erteleme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90582" y="4340744"/>
            <a:ext cx="581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Hangi derse çalışsam, ne zaman çalışmaya başlasam gibi kararsızlıklar yaşamazsınız.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55635" y="4407425"/>
            <a:ext cx="273748" cy="259055"/>
            <a:chOff x="8332788" y="4254500"/>
            <a:chExt cx="561975" cy="531813"/>
          </a:xfrm>
          <a:solidFill>
            <a:schemeClr val="accent4"/>
          </a:solidFill>
        </p:grpSpPr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8416926" y="4486275"/>
              <a:ext cx="1889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8416926" y="4416425"/>
              <a:ext cx="139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8416926" y="4564063"/>
              <a:ext cx="139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629651" y="4513263"/>
              <a:ext cx="247650" cy="127000"/>
            </a:xfrm>
            <a:custGeom>
              <a:avLst/>
              <a:gdLst>
                <a:gd name="T0" fmla="*/ 295 w 561"/>
                <a:gd name="T1" fmla="*/ 289 h 289"/>
                <a:gd name="T2" fmla="*/ 61 w 561"/>
                <a:gd name="T3" fmla="*/ 157 h 289"/>
                <a:gd name="T4" fmla="*/ 34 w 561"/>
                <a:gd name="T5" fmla="*/ 172 h 289"/>
                <a:gd name="T6" fmla="*/ 23 w 561"/>
                <a:gd name="T7" fmla="*/ 175 h 289"/>
                <a:gd name="T8" fmla="*/ 7 w 561"/>
                <a:gd name="T9" fmla="*/ 168 h 289"/>
                <a:gd name="T10" fmla="*/ 0 w 561"/>
                <a:gd name="T11" fmla="*/ 152 h 289"/>
                <a:gd name="T12" fmla="*/ 1 w 561"/>
                <a:gd name="T13" fmla="*/ 23 h 289"/>
                <a:gd name="T14" fmla="*/ 23 w 561"/>
                <a:gd name="T15" fmla="*/ 0 h 289"/>
                <a:gd name="T16" fmla="*/ 35 w 561"/>
                <a:gd name="T17" fmla="*/ 3 h 289"/>
                <a:gd name="T18" fmla="*/ 148 w 561"/>
                <a:gd name="T19" fmla="*/ 68 h 289"/>
                <a:gd name="T20" fmla="*/ 160 w 561"/>
                <a:gd name="T21" fmla="*/ 88 h 289"/>
                <a:gd name="T22" fmla="*/ 148 w 561"/>
                <a:gd name="T23" fmla="*/ 108 h 289"/>
                <a:gd name="T24" fmla="*/ 116 w 561"/>
                <a:gd name="T25" fmla="*/ 126 h 289"/>
                <a:gd name="T26" fmla="*/ 295 w 561"/>
                <a:gd name="T27" fmla="*/ 225 h 289"/>
                <a:gd name="T28" fmla="*/ 495 w 561"/>
                <a:gd name="T29" fmla="*/ 97 h 289"/>
                <a:gd name="T30" fmla="*/ 525 w 561"/>
                <a:gd name="T31" fmla="*/ 77 h 289"/>
                <a:gd name="T32" fmla="*/ 537 w 561"/>
                <a:gd name="T33" fmla="*/ 80 h 289"/>
                <a:gd name="T34" fmla="*/ 554 w 561"/>
                <a:gd name="T35" fmla="*/ 121 h 289"/>
                <a:gd name="T36" fmla="*/ 295 w 561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1" h="289">
                  <a:moveTo>
                    <a:pt x="295" y="289"/>
                  </a:moveTo>
                  <a:cubicBezTo>
                    <a:pt x="200" y="289"/>
                    <a:pt x="111" y="239"/>
                    <a:pt x="61" y="157"/>
                  </a:cubicBezTo>
                  <a:cubicBezTo>
                    <a:pt x="47" y="165"/>
                    <a:pt x="36" y="171"/>
                    <a:pt x="34" y="172"/>
                  </a:cubicBezTo>
                  <a:cubicBezTo>
                    <a:pt x="31" y="174"/>
                    <a:pt x="27" y="175"/>
                    <a:pt x="23" y="175"/>
                  </a:cubicBezTo>
                  <a:cubicBezTo>
                    <a:pt x="17" y="175"/>
                    <a:pt x="11" y="172"/>
                    <a:pt x="7" y="168"/>
                  </a:cubicBezTo>
                  <a:cubicBezTo>
                    <a:pt x="2" y="164"/>
                    <a:pt x="0" y="158"/>
                    <a:pt x="0" y="152"/>
                  </a:cubicBezTo>
                  <a:cubicBezTo>
                    <a:pt x="0" y="140"/>
                    <a:pt x="0" y="29"/>
                    <a:pt x="1" y="23"/>
                  </a:cubicBezTo>
                  <a:cubicBezTo>
                    <a:pt x="1" y="10"/>
                    <a:pt x="11" y="0"/>
                    <a:pt x="23" y="0"/>
                  </a:cubicBezTo>
                  <a:cubicBezTo>
                    <a:pt x="27" y="0"/>
                    <a:pt x="32" y="1"/>
                    <a:pt x="35" y="3"/>
                  </a:cubicBezTo>
                  <a:cubicBezTo>
                    <a:pt x="37" y="4"/>
                    <a:pt x="145" y="66"/>
                    <a:pt x="148" y="68"/>
                  </a:cubicBezTo>
                  <a:cubicBezTo>
                    <a:pt x="155" y="73"/>
                    <a:pt x="160" y="80"/>
                    <a:pt x="160" y="88"/>
                  </a:cubicBezTo>
                  <a:cubicBezTo>
                    <a:pt x="160" y="96"/>
                    <a:pt x="155" y="104"/>
                    <a:pt x="148" y="108"/>
                  </a:cubicBezTo>
                  <a:cubicBezTo>
                    <a:pt x="145" y="110"/>
                    <a:pt x="129" y="119"/>
                    <a:pt x="116" y="126"/>
                  </a:cubicBezTo>
                  <a:cubicBezTo>
                    <a:pt x="156" y="188"/>
                    <a:pt x="223" y="225"/>
                    <a:pt x="295" y="225"/>
                  </a:cubicBezTo>
                  <a:cubicBezTo>
                    <a:pt x="385" y="225"/>
                    <a:pt x="463" y="175"/>
                    <a:pt x="495" y="97"/>
                  </a:cubicBezTo>
                  <a:cubicBezTo>
                    <a:pt x="500" y="85"/>
                    <a:pt x="512" y="77"/>
                    <a:pt x="525" y="77"/>
                  </a:cubicBezTo>
                  <a:cubicBezTo>
                    <a:pt x="529" y="77"/>
                    <a:pt x="533" y="78"/>
                    <a:pt x="537" y="80"/>
                  </a:cubicBezTo>
                  <a:cubicBezTo>
                    <a:pt x="553" y="86"/>
                    <a:pt x="561" y="105"/>
                    <a:pt x="554" y="121"/>
                  </a:cubicBezTo>
                  <a:cubicBezTo>
                    <a:pt x="512" y="223"/>
                    <a:pt x="411" y="289"/>
                    <a:pt x="29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643938" y="4391025"/>
              <a:ext cx="250825" cy="128588"/>
            </a:xfrm>
            <a:custGeom>
              <a:avLst/>
              <a:gdLst>
                <a:gd name="T0" fmla="*/ 544 w 567"/>
                <a:gd name="T1" fmla="*/ 289 h 289"/>
                <a:gd name="T2" fmla="*/ 533 w 567"/>
                <a:gd name="T3" fmla="*/ 286 h 289"/>
                <a:gd name="T4" fmla="*/ 419 w 567"/>
                <a:gd name="T5" fmla="*/ 222 h 289"/>
                <a:gd name="T6" fmla="*/ 407 w 567"/>
                <a:gd name="T7" fmla="*/ 202 h 289"/>
                <a:gd name="T8" fmla="*/ 419 w 567"/>
                <a:gd name="T9" fmla="*/ 182 h 289"/>
                <a:gd name="T10" fmla="*/ 448 w 567"/>
                <a:gd name="T11" fmla="*/ 165 h 289"/>
                <a:gd name="T12" fmla="*/ 260 w 567"/>
                <a:gd name="T13" fmla="*/ 63 h 289"/>
                <a:gd name="T14" fmla="*/ 66 w 567"/>
                <a:gd name="T15" fmla="*/ 193 h 289"/>
                <a:gd name="T16" fmla="*/ 36 w 567"/>
                <a:gd name="T17" fmla="*/ 212 h 289"/>
                <a:gd name="T18" fmla="*/ 24 w 567"/>
                <a:gd name="T19" fmla="*/ 209 h 289"/>
                <a:gd name="T20" fmla="*/ 7 w 567"/>
                <a:gd name="T21" fmla="*/ 167 h 289"/>
                <a:gd name="T22" fmla="*/ 260 w 567"/>
                <a:gd name="T23" fmla="*/ 0 h 289"/>
                <a:gd name="T24" fmla="*/ 503 w 567"/>
                <a:gd name="T25" fmla="*/ 134 h 289"/>
                <a:gd name="T26" fmla="*/ 532 w 567"/>
                <a:gd name="T27" fmla="*/ 117 h 289"/>
                <a:gd name="T28" fmla="*/ 543 w 567"/>
                <a:gd name="T29" fmla="*/ 114 h 289"/>
                <a:gd name="T30" fmla="*/ 566 w 567"/>
                <a:gd name="T31" fmla="*/ 137 h 289"/>
                <a:gd name="T32" fmla="*/ 567 w 567"/>
                <a:gd name="T33" fmla="*/ 266 h 289"/>
                <a:gd name="T34" fmla="*/ 560 w 567"/>
                <a:gd name="T35" fmla="*/ 282 h 289"/>
                <a:gd name="T36" fmla="*/ 544 w 567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289">
                  <a:moveTo>
                    <a:pt x="544" y="289"/>
                  </a:moveTo>
                  <a:cubicBezTo>
                    <a:pt x="540" y="289"/>
                    <a:pt x="536" y="288"/>
                    <a:pt x="533" y="286"/>
                  </a:cubicBezTo>
                  <a:cubicBezTo>
                    <a:pt x="527" y="283"/>
                    <a:pt x="426" y="226"/>
                    <a:pt x="419" y="222"/>
                  </a:cubicBezTo>
                  <a:cubicBezTo>
                    <a:pt x="411" y="218"/>
                    <a:pt x="407" y="210"/>
                    <a:pt x="407" y="202"/>
                  </a:cubicBezTo>
                  <a:cubicBezTo>
                    <a:pt x="407" y="194"/>
                    <a:pt x="411" y="187"/>
                    <a:pt x="419" y="182"/>
                  </a:cubicBezTo>
                  <a:cubicBezTo>
                    <a:pt x="420" y="181"/>
                    <a:pt x="433" y="174"/>
                    <a:pt x="448" y="165"/>
                  </a:cubicBezTo>
                  <a:cubicBezTo>
                    <a:pt x="413" y="101"/>
                    <a:pt x="344" y="63"/>
                    <a:pt x="260" y="63"/>
                  </a:cubicBezTo>
                  <a:cubicBezTo>
                    <a:pt x="176" y="63"/>
                    <a:pt x="100" y="114"/>
                    <a:pt x="66" y="193"/>
                  </a:cubicBezTo>
                  <a:cubicBezTo>
                    <a:pt x="61" y="204"/>
                    <a:pt x="49" y="212"/>
                    <a:pt x="36" y="212"/>
                  </a:cubicBezTo>
                  <a:cubicBezTo>
                    <a:pt x="32" y="212"/>
                    <a:pt x="28" y="211"/>
                    <a:pt x="24" y="209"/>
                  </a:cubicBezTo>
                  <a:cubicBezTo>
                    <a:pt x="8" y="202"/>
                    <a:pt x="0" y="183"/>
                    <a:pt x="7" y="167"/>
                  </a:cubicBezTo>
                  <a:cubicBezTo>
                    <a:pt x="52" y="65"/>
                    <a:pt x="151" y="0"/>
                    <a:pt x="260" y="0"/>
                  </a:cubicBezTo>
                  <a:cubicBezTo>
                    <a:pt x="367" y="0"/>
                    <a:pt x="457" y="49"/>
                    <a:pt x="503" y="134"/>
                  </a:cubicBezTo>
                  <a:cubicBezTo>
                    <a:pt x="519" y="125"/>
                    <a:pt x="530" y="118"/>
                    <a:pt x="532" y="117"/>
                  </a:cubicBezTo>
                  <a:cubicBezTo>
                    <a:pt x="535" y="115"/>
                    <a:pt x="539" y="114"/>
                    <a:pt x="543" y="114"/>
                  </a:cubicBezTo>
                  <a:cubicBezTo>
                    <a:pt x="556" y="114"/>
                    <a:pt x="566" y="124"/>
                    <a:pt x="566" y="137"/>
                  </a:cubicBezTo>
                  <a:cubicBezTo>
                    <a:pt x="566" y="143"/>
                    <a:pt x="567" y="254"/>
                    <a:pt x="567" y="266"/>
                  </a:cubicBezTo>
                  <a:cubicBezTo>
                    <a:pt x="567" y="272"/>
                    <a:pt x="564" y="278"/>
                    <a:pt x="560" y="282"/>
                  </a:cubicBezTo>
                  <a:cubicBezTo>
                    <a:pt x="556" y="286"/>
                    <a:pt x="550" y="289"/>
                    <a:pt x="544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1"/>
            <p:cNvSpPr>
              <a:spLocks noEditPoints="1"/>
            </p:cNvSpPr>
            <p:nvPr/>
          </p:nvSpPr>
          <p:spPr bwMode="auto">
            <a:xfrm>
              <a:off x="8332788" y="4254500"/>
              <a:ext cx="430213" cy="531813"/>
            </a:xfrm>
            <a:custGeom>
              <a:avLst/>
              <a:gdLst>
                <a:gd name="T0" fmla="*/ 966 w 972"/>
                <a:gd name="T1" fmla="*/ 903 h 1202"/>
                <a:gd name="T2" fmla="*/ 900 w 972"/>
                <a:gd name="T3" fmla="*/ 896 h 1202"/>
                <a:gd name="T4" fmla="*/ 898 w 972"/>
                <a:gd name="T5" fmla="*/ 897 h 1202"/>
                <a:gd name="T6" fmla="*/ 898 w 972"/>
                <a:gd name="T7" fmla="*/ 1128 h 1202"/>
                <a:gd name="T8" fmla="*/ 74 w 972"/>
                <a:gd name="T9" fmla="*/ 1128 h 1202"/>
                <a:gd name="T10" fmla="*/ 74 w 972"/>
                <a:gd name="T11" fmla="*/ 290 h 1202"/>
                <a:gd name="T12" fmla="*/ 290 w 972"/>
                <a:gd name="T13" fmla="*/ 290 h 1202"/>
                <a:gd name="T14" fmla="*/ 290 w 972"/>
                <a:gd name="T15" fmla="*/ 73 h 1202"/>
                <a:gd name="T16" fmla="*/ 898 w 972"/>
                <a:gd name="T17" fmla="*/ 73 h 1202"/>
                <a:gd name="T18" fmla="*/ 898 w 972"/>
                <a:gd name="T19" fmla="*/ 284 h 1202"/>
                <a:gd name="T20" fmla="*/ 966 w 972"/>
                <a:gd name="T21" fmla="*/ 276 h 1202"/>
                <a:gd name="T22" fmla="*/ 972 w 972"/>
                <a:gd name="T23" fmla="*/ 276 h 1202"/>
                <a:gd name="T24" fmla="*/ 972 w 972"/>
                <a:gd name="T25" fmla="*/ 0 h 1202"/>
                <a:gd name="T26" fmla="*/ 257 w 972"/>
                <a:gd name="T27" fmla="*/ 0 h 1202"/>
                <a:gd name="T28" fmla="*/ 0 w 972"/>
                <a:gd name="T29" fmla="*/ 256 h 1202"/>
                <a:gd name="T30" fmla="*/ 0 w 972"/>
                <a:gd name="T31" fmla="*/ 1202 h 1202"/>
                <a:gd name="T32" fmla="*/ 972 w 972"/>
                <a:gd name="T33" fmla="*/ 1202 h 1202"/>
                <a:gd name="T34" fmla="*/ 972 w 972"/>
                <a:gd name="T35" fmla="*/ 903 h 1202"/>
                <a:gd name="T36" fmla="*/ 966 w 972"/>
                <a:gd name="T37" fmla="*/ 903 h 1202"/>
                <a:gd name="T38" fmla="*/ 253 w 972"/>
                <a:gd name="T39" fmla="*/ 107 h 1202"/>
                <a:gd name="T40" fmla="*/ 253 w 972"/>
                <a:gd name="T41" fmla="*/ 253 h 1202"/>
                <a:gd name="T42" fmla="*/ 107 w 972"/>
                <a:gd name="T43" fmla="*/ 253 h 1202"/>
                <a:gd name="T44" fmla="*/ 253 w 972"/>
                <a:gd name="T45" fmla="*/ 107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2" h="1202">
                  <a:moveTo>
                    <a:pt x="966" y="903"/>
                  </a:moveTo>
                  <a:cubicBezTo>
                    <a:pt x="944" y="903"/>
                    <a:pt x="921" y="901"/>
                    <a:pt x="900" y="896"/>
                  </a:cubicBezTo>
                  <a:cubicBezTo>
                    <a:pt x="898" y="897"/>
                    <a:pt x="898" y="897"/>
                    <a:pt x="898" y="897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74" y="1128"/>
                    <a:pt x="74" y="1128"/>
                    <a:pt x="74" y="1128"/>
                  </a:cubicBezTo>
                  <a:cubicBezTo>
                    <a:pt x="74" y="290"/>
                    <a:pt x="74" y="290"/>
                    <a:pt x="74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898" y="73"/>
                    <a:pt x="898" y="73"/>
                    <a:pt x="898" y="73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920" y="279"/>
                    <a:pt x="943" y="276"/>
                    <a:pt x="966" y="276"/>
                  </a:cubicBezTo>
                  <a:cubicBezTo>
                    <a:pt x="968" y="276"/>
                    <a:pt x="970" y="276"/>
                    <a:pt x="972" y="276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1202"/>
                    <a:pt x="0" y="1202"/>
                    <a:pt x="0" y="1202"/>
                  </a:cubicBezTo>
                  <a:cubicBezTo>
                    <a:pt x="972" y="1202"/>
                    <a:pt x="972" y="1202"/>
                    <a:pt x="972" y="1202"/>
                  </a:cubicBezTo>
                  <a:cubicBezTo>
                    <a:pt x="972" y="903"/>
                    <a:pt x="972" y="903"/>
                    <a:pt x="972" y="903"/>
                  </a:cubicBezTo>
                  <a:cubicBezTo>
                    <a:pt x="970" y="903"/>
                    <a:pt x="968" y="903"/>
                    <a:pt x="966" y="903"/>
                  </a:cubicBezTo>
                  <a:close/>
                  <a:moveTo>
                    <a:pt x="253" y="107"/>
                  </a:moveTo>
                  <a:cubicBezTo>
                    <a:pt x="253" y="253"/>
                    <a:pt x="253" y="253"/>
                    <a:pt x="253" y="253"/>
                  </a:cubicBezTo>
                  <a:cubicBezTo>
                    <a:pt x="107" y="253"/>
                    <a:pt x="107" y="253"/>
                    <a:pt x="107" y="253"/>
                  </a:cubicBezTo>
                  <a:lnTo>
                    <a:pt x="25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4" name="Title 1"/>
          <p:cNvSpPr txBox="1">
            <a:spLocks/>
          </p:cNvSpPr>
          <p:nvPr/>
        </p:nvSpPr>
        <p:spPr>
          <a:xfrm>
            <a:off x="1235034" y="296883"/>
            <a:ext cx="6578930" cy="91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Planlı Çalışmak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6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07749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35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544160" y="1662389"/>
            <a:ext cx="2105527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Derste Önemli Yerleri Not Edin veya </a:t>
            </a:r>
            <a:r>
              <a:rPr lang="tr-TR" sz="2800" b="1" dirty="0" smtClean="0">
                <a:solidFill>
                  <a:schemeClr val="tx1"/>
                </a:solidFill>
                <a:latin typeface="+mj-lt"/>
              </a:rPr>
              <a:t>Altını</a:t>
            </a:r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 Çizin.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9860" y="1623172"/>
            <a:ext cx="25386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Dersi İyi Dinleyin ve Anlamadığınız Yerleri Öğretmene Sorun.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55667" y="3590303"/>
            <a:ext cx="2442411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Yanlış Yaptığınız Soruların 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 Doğru Cevabını Mutlaka öğrenin.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35138" y="3740728"/>
            <a:ext cx="282632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Testlerde Yanlış Sayınız Fazla İse Konuya Tekrar Çalışın.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6786" y="1508011"/>
            <a:ext cx="1920943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Konuyu Öğrendikten Sonra Test Çözün.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213755"/>
            <a:ext cx="9144000" cy="91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Konuyu İyi Öğrenin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61353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  <p:bldP spid="62" grpId="1" animBg="1"/>
      <p:bldP spid="64" grpId="1" animBg="1"/>
      <p:bldP spid="66" grpId="1" animBg="1"/>
      <p:bldP spid="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1"/>
          <p:cNvSpPr>
            <a:spLocks/>
          </p:cNvSpPr>
          <p:nvPr/>
        </p:nvSpPr>
        <p:spPr bwMode="auto">
          <a:xfrm>
            <a:off x="2562930" y="4763573"/>
            <a:ext cx="1215440" cy="1258338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4572001" y="4358644"/>
            <a:ext cx="1606565" cy="1663268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6910607" y="4101547"/>
            <a:ext cx="1854899" cy="1920365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001311" y="3699335"/>
            <a:ext cx="1351836" cy="994923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3997445" y="3064570"/>
            <a:ext cx="1649160" cy="1213748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6178566" y="2514466"/>
            <a:ext cx="2078308" cy="1529591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2355776" y="403911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Günlük</a:t>
            </a:r>
            <a:endParaRPr lang="id-ID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7759" y="354387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Haftalık</a:t>
            </a:r>
            <a:endParaRPr lang="id-ID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2037" y="3042495"/>
            <a:ext cx="771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700" b="1" dirty="0" smtClean="0">
                <a:latin typeface="+mj-lt"/>
              </a:rPr>
              <a:t>Aylık</a:t>
            </a:r>
            <a:endParaRPr lang="id-ID" sz="27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2706" y="5857903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Gün Sonunda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5361" y="58512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Hafta Sonu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7893" y="5851282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Ay Sonunda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Tekrar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240630" y="1070810"/>
            <a:ext cx="855445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Günlük, </a:t>
            </a:r>
            <a:r>
              <a:rPr lang="tr-TR" sz="3200" b="1" dirty="0" smtClean="0">
                <a:solidFill>
                  <a:schemeClr val="accent3">
                    <a:lumMod val="75000"/>
                  </a:schemeClr>
                </a:solidFill>
              </a:rPr>
              <a:t>Haftalık</a:t>
            </a:r>
            <a:r>
              <a:rPr lang="tr-TR" sz="3200" dirty="0" smtClean="0"/>
              <a:t> ve 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Aylık</a:t>
            </a:r>
            <a:r>
              <a:rPr lang="tr-TR" sz="3200" dirty="0" smtClean="0"/>
              <a:t> düzenli tekrarlar yapın.</a:t>
            </a:r>
            <a:endParaRPr lang="tr-T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r-T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63270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4" grpId="0"/>
      <p:bldP spid="36" grpId="0"/>
      <p:bldP spid="38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935179">
            <a:off x="7179558" y="3044300"/>
            <a:ext cx="12430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b="1" dirty="0" smtClean="0">
                <a:solidFill>
                  <a:srgbClr val="F9F8EB"/>
                </a:solidFill>
              </a:rPr>
              <a:t>BAŞARI</a:t>
            </a:r>
            <a:endParaRPr lang="id-ID" sz="2700" b="1" dirty="0">
              <a:solidFill>
                <a:srgbClr val="F9F8EB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Kitap Okuyun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222194" y="1447853"/>
            <a:ext cx="398245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*Hızlı okuma ve hızlı anlama alışkanlığı kazanırsınız.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40 Metin kutusu"/>
          <p:cNvSpPr txBox="1"/>
          <p:nvPr/>
        </p:nvSpPr>
        <p:spPr>
          <a:xfrm>
            <a:off x="242559" y="2548711"/>
            <a:ext cx="39824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*Anlama, analiz etme, sentez yapma, yorumlama, farklı düşünebilme becerileriniz gelişir.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238862" y="3903013"/>
            <a:ext cx="39824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*Ders başarınız ve genel kültürünüz artar.</a:t>
            </a:r>
            <a:endParaRPr lang="tr-T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7170" name="Picture 2" descr="C:\Users\Özel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65106"/>
            <a:ext cx="4876800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439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89413" y="1381976"/>
            <a:ext cx="6424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Kısa Süreli Hedefler Belirleyin</a:t>
            </a:r>
            <a:endParaRPr lang="id-ID" sz="6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5904" y="5075071"/>
            <a:ext cx="396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2"/>
                </a:solidFill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353472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370714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noProof="0" dirty="0" smtClean="0">
                <a:solidFill>
                  <a:schemeClr val="tx1"/>
                </a:solidFill>
              </a:rPr>
              <a:t>Odaklanma Sorunu Yaşıyorsanız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89413" y="1381976"/>
            <a:ext cx="6424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Önyargılarınızdan Kurtulun</a:t>
            </a:r>
            <a:endParaRPr lang="id-ID" sz="6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5904" y="5075071"/>
            <a:ext cx="396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2"/>
                </a:solidFill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353472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370714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noProof="0" dirty="0" smtClean="0">
                <a:solidFill>
                  <a:schemeClr val="tx1"/>
                </a:solidFill>
              </a:rPr>
              <a:t>Odaklanma Sorunu Yaşıyorsanız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89413" y="1381976"/>
            <a:ext cx="642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Kendinize Güvenin</a:t>
            </a:r>
            <a:endParaRPr lang="id-ID" sz="6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5904" y="5075071"/>
            <a:ext cx="396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2"/>
                </a:solidFill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353472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370714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noProof="0" dirty="0" smtClean="0">
                <a:solidFill>
                  <a:schemeClr val="tx1"/>
                </a:solidFill>
              </a:rPr>
              <a:t>Odaklanma Sorunu Yaşıyorsanız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1026" name="Picture 2" descr="C:\Users\Özel\Desktop\solutions-high-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299111"/>
            <a:ext cx="3905250" cy="32385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90005" y="475013"/>
            <a:ext cx="598516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Canlı Ders Sürecinde Başarı İçin;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49382" y="1472541"/>
            <a:ext cx="4037610" cy="712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*Derse başlamadan önce hazırlıklarını tamamla (defter kalem kitap vb)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354281" y="2729347"/>
            <a:ext cx="4037610" cy="7125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*Ev ortamında sınıf disiplinini sağla</a:t>
            </a:r>
          </a:p>
          <a:p>
            <a:pPr algn="ctr"/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294904" y="3798125"/>
            <a:ext cx="4037610" cy="712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*Dersi ,dikkatini dağıtacak sesli ortamda dinleme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4098" name="Picture 2" descr="C:\Users\Özel\Desktop\714f4cd0a6aa0759b5c38ae97db953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1285875"/>
            <a:ext cx="9429750" cy="9429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Özel\Desktop\dil-ogrenmek-icin-dikkat-edilmesi-gerekenler-cevi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498"/>
            <a:ext cx="4237512" cy="317813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667003" y="724395"/>
            <a:ext cx="375260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Telefon/tablet /</a:t>
            </a:r>
            <a:r>
              <a:rPr lang="tr-TR" sz="3200" dirty="0" err="1" smtClean="0"/>
              <a:t>tv</a:t>
            </a:r>
            <a:endParaRPr lang="tr-TR" sz="3200" dirty="0"/>
          </a:p>
        </p:txBody>
      </p:sp>
      <p:pic>
        <p:nvPicPr>
          <p:cNvPr id="9219" name="Picture 3" descr="C:\Users\Özel\Desktop\indi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896" y="2462337"/>
            <a:ext cx="4041872" cy="3000313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sp>
        <p:nvSpPr>
          <p:cNvPr id="3" name="2 Yuvarlatılmış Dikdörtgen"/>
          <p:cNvSpPr/>
          <p:nvPr/>
        </p:nvSpPr>
        <p:spPr>
          <a:xfrm>
            <a:off x="1056904" y="427512"/>
            <a:ext cx="7255823" cy="165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SABIR VE AZİM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76893" y="2410691"/>
            <a:ext cx="57714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Başarı emek ister.Bir anda gelmez!</a:t>
            </a:r>
            <a:endParaRPr lang="tr-TR" dirty="0"/>
          </a:p>
        </p:txBody>
      </p:sp>
      <p:pic>
        <p:nvPicPr>
          <p:cNvPr id="10242" name="Picture 2" descr="C:\Users\Özel\Desktop\Fidan-dikme-kampanyasi-hedefin-2-katina-ulasti-9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66" y="3277590"/>
            <a:ext cx="2795195" cy="2135435"/>
          </a:xfrm>
          <a:prstGeom prst="rect">
            <a:avLst/>
          </a:prstGeom>
          <a:noFill/>
        </p:spPr>
      </p:pic>
      <p:pic>
        <p:nvPicPr>
          <p:cNvPr id="10243" name="Picture 3" descr="C:\Users\Özel\Desktop\meyve-ağacı-ilaçl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309" y="3111335"/>
            <a:ext cx="3761535" cy="2515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2050" name="Picture 2" descr="C:\Users\Özel\Desktop\ekran paylaşımı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389" y="2049546"/>
            <a:ext cx="6235213" cy="29737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3074" name="Picture 2" descr="C:\Users\Özel\Desktop\ekran paylaşımı\4592-basari-nedir_d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47775"/>
            <a:ext cx="5905500" cy="4362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  <p:pic>
        <p:nvPicPr>
          <p:cNvPr id="1026" name="Picture 2" descr="C:\Users\Özel\Desktop\solutions-high-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299111"/>
            <a:ext cx="3905250" cy="32385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90005" y="475013"/>
            <a:ext cx="598516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Canlı Ders Sürecinde Başarı İçin;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49382" y="1472541"/>
            <a:ext cx="4037610" cy="712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*Dersi dinlerken öğretmenin uygun göreceği zaman diliminde not al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354281" y="2729347"/>
            <a:ext cx="4037610" cy="7125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*Online verilen test ve alıştırmaları muhakkak yap</a:t>
            </a:r>
          </a:p>
          <a:p>
            <a:pPr algn="ctr"/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294904" y="3798125"/>
            <a:ext cx="4037610" cy="712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*Yapamadığın soruları ulaşabiliyorsan öğretmenine/arkadaşlarına online platformlardan  sor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BAŞARI NASIL SAĞLANIR?</a:t>
            </a:r>
            <a:endParaRPr lang="id-ID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-1" y="2305793"/>
            <a:ext cx="45479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 smtClean="0">
                <a:solidFill>
                  <a:schemeClr val="bg1"/>
                </a:solidFill>
                <a:latin typeface="+mj-lt"/>
              </a:rPr>
              <a:t>Çalışmayı Devam Ettirmek</a:t>
            </a:r>
            <a:endParaRPr lang="id-ID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261257" y="1365663"/>
            <a:ext cx="2339439" cy="12231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Çalışmaya başlamak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3049979" y="1339932"/>
            <a:ext cx="2339439" cy="12231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Çalışmayı sürdürmek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257299" y="3273631"/>
            <a:ext cx="2339439" cy="122315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Düzenli Çalışmak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17 Yuvarlatılmış Dikdörtgen"/>
          <p:cNvSpPr/>
          <p:nvPr/>
        </p:nvSpPr>
        <p:spPr>
          <a:xfrm>
            <a:off x="3057896" y="3247902"/>
            <a:ext cx="2339439" cy="12231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Test Çözerek Desteklemek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9" name="18 Yuvarlatılmış Dikdörtgen"/>
          <p:cNvSpPr/>
          <p:nvPr/>
        </p:nvSpPr>
        <p:spPr>
          <a:xfrm>
            <a:off x="6095999" y="3150920"/>
            <a:ext cx="2339439" cy="12231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Yapılamayan/bilinmeyen konuyu öğrenmek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6022769" y="1355767"/>
            <a:ext cx="2339439" cy="12231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Hedef Belirlemek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1" name="20 Yuvarlatılmış Dikdörtgen"/>
          <p:cNvSpPr/>
          <p:nvPr/>
        </p:nvSpPr>
        <p:spPr>
          <a:xfrm>
            <a:off x="3135085" y="5142016"/>
            <a:ext cx="2339439" cy="1223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Zamanı Verimli Kullanmak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Çalışmaya Başlamak</a:t>
            </a:r>
            <a:endParaRPr lang="tr-TR" dirty="0"/>
          </a:p>
        </p:txBody>
      </p:sp>
      <p:pic>
        <p:nvPicPr>
          <p:cNvPr id="2050" name="Picture 2" descr="C:\Users\Özel\Desktop\1_dumhqR9s71WE01RdyQZRvA1-497616220-700x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3" y="1816925"/>
            <a:ext cx="3511878" cy="247204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80010" y="1983179"/>
            <a:ext cx="439387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*Bir maratonda  koşuya başlayan bir  bireyin yarışmayı kazanma ihtimali var mı?Kaybetme ihtimali var mı?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i="1" dirty="0" smtClean="0"/>
              <a:t>*Hiç koşuya başlamayan bireyin kazanma ihtimali nedir?</a:t>
            </a:r>
            <a:endParaRPr lang="tr-TR" i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49381" y="5522026"/>
            <a:ext cx="853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Dünyayı harekete geçirecek olan önce kendini harekete geçirsin. </a:t>
            </a:r>
            <a:r>
              <a:rPr lang="tr-TR" b="1" i="1" dirty="0" smtClean="0"/>
              <a:t>SOKRATES</a:t>
            </a:r>
            <a:endParaRPr lang="tr-TR" b="1" i="1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Çalışmayı Sürdürmek</a:t>
            </a:r>
            <a:endParaRPr lang="tr-TR" dirty="0"/>
          </a:p>
        </p:txBody>
      </p:sp>
      <p:pic>
        <p:nvPicPr>
          <p:cNvPr id="3074" name="Picture 2" descr="C:\Users\Özel\Desktop\tasi-delen-suyun-gucu-degil-damlalarin-surekliligidir-is-guvenligi-levhasi-tabelasi-is-guvenligi-levhalari-propazar-12647-81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20900"/>
            <a:ext cx="3657600" cy="2614613"/>
          </a:xfrm>
          <a:prstGeom prst="rect">
            <a:avLst/>
          </a:prstGeom>
          <a:noFill/>
        </p:spPr>
      </p:pic>
      <p:pic>
        <p:nvPicPr>
          <p:cNvPr id="3075" name="Picture 3" descr="C:\Users\Özel\Desktop\tasi-delen-suyun-gucu-degil-damlalarin-surekliligidir-is-guvenligi-levhasi-tabelasi-is-guvenligi-levhalari-propazar-12647-81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20900"/>
            <a:ext cx="3657600" cy="2614613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Belirlemek</a:t>
            </a:r>
            <a:endParaRPr lang="tr-TR" dirty="0"/>
          </a:p>
        </p:txBody>
      </p:sp>
      <p:pic>
        <p:nvPicPr>
          <p:cNvPr id="4099" name="Picture 3" descr="C:\Users\Özel\Desktop\hedef-belirleme-koclu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932" y="1662545"/>
            <a:ext cx="4646056" cy="4756068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Belirlemek</a:t>
            </a:r>
            <a:endParaRPr lang="tr-TR" dirty="0"/>
          </a:p>
        </p:txBody>
      </p:sp>
      <p:pic>
        <p:nvPicPr>
          <p:cNvPr id="4098" name="Picture 2" descr="C:\Users\Özel\Desktop\hedef-belirleme-ve-hedefler-icin-planlar-yap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38" y="1727859"/>
            <a:ext cx="6353299" cy="4934197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Yuvarlatılmış Dikdörtgen"/>
          <p:cNvSpPr/>
          <p:nvPr/>
        </p:nvSpPr>
        <p:spPr>
          <a:xfrm>
            <a:off x="676894" y="273132"/>
            <a:ext cx="7695210" cy="127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Düzenli ve Planlı Çalışmak</a:t>
            </a:r>
            <a:endParaRPr lang="tr-TR" dirty="0"/>
          </a:p>
        </p:txBody>
      </p:sp>
      <p:pic>
        <p:nvPicPr>
          <p:cNvPr id="5122" name="Picture 2" descr="C:\Users\Özel\Desktop\ayni-anda-pek-cok-projeyi-yonetebil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56" y="1650546"/>
            <a:ext cx="3295650" cy="32956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417621" y="1888177"/>
            <a:ext cx="363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*Günlük/Haftalık Planlar</a:t>
            </a:r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https://okulrehberliketkinlikleri.blogspot.com/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10771</TotalTime>
  <Words>493</Words>
  <Application>Microsoft Office PowerPoint</Application>
  <PresentationFormat>Ekran Gösterisi (4:3)</PresentationFormat>
  <Paragraphs>130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Slayt 1</vt:lpstr>
      <vt:lpstr>Slayt 2</vt:lpstr>
      <vt:lpstr>Slayt 3</vt:lpstr>
      <vt:lpstr>BAŞARI NASIL SAĞLANIR?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Tekrar</vt:lpstr>
      <vt:lpstr>Kitap Okuyun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Özel</cp:lastModifiedBy>
  <cp:revision>591</cp:revision>
  <dcterms:created xsi:type="dcterms:W3CDTF">2014-12-21T04:26:02Z</dcterms:created>
  <dcterms:modified xsi:type="dcterms:W3CDTF">2020-09-14T07:59:06Z</dcterms:modified>
</cp:coreProperties>
</file>